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337" r:id="rId2"/>
    <p:sldId id="263" r:id="rId3"/>
    <p:sldId id="313" r:id="rId4"/>
    <p:sldId id="316" r:id="rId5"/>
    <p:sldId id="323" r:id="rId6"/>
    <p:sldId id="322" r:id="rId7"/>
    <p:sldId id="324" r:id="rId8"/>
    <p:sldId id="325" r:id="rId9"/>
    <p:sldId id="32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224FB-7B1C-4165-988B-84B5785ACC42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87CB8-2BA3-4822-8DC1-046E932E8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86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484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558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661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456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208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2ECF8FE-2A36-4EC2-8D7C-B82835C18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791" t="11291" r="44484" b="17190"/>
          <a:stretch/>
        </p:blipFill>
        <p:spPr>
          <a:xfrm>
            <a:off x="10756669" y="3923969"/>
            <a:ext cx="1435331" cy="293403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5AA1B8-2D0F-4912-BD5F-8DCA584F497F}"/>
              </a:ext>
            </a:extLst>
          </p:cNvPr>
          <p:cNvSpPr/>
          <p:nvPr userDrawn="1"/>
        </p:nvSpPr>
        <p:spPr>
          <a:xfrm>
            <a:off x="2161309" y="0"/>
            <a:ext cx="10030691" cy="1745673"/>
          </a:xfrm>
          <a:prstGeom prst="rect">
            <a:avLst/>
          </a:prstGeom>
          <a:gradFill flip="none" rotWithShape="1">
            <a:gsLst>
              <a:gs pos="9000">
                <a:srgbClr val="B9E1F1"/>
              </a:gs>
              <a:gs pos="43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675942-5579-42B8-8291-107FEA6C1D45}"/>
              </a:ext>
            </a:extLst>
          </p:cNvPr>
          <p:cNvSpPr/>
          <p:nvPr userDrawn="1"/>
        </p:nvSpPr>
        <p:spPr>
          <a:xfrm rot="10800000">
            <a:off x="-1" y="5453148"/>
            <a:ext cx="10030691" cy="1404851"/>
          </a:xfrm>
          <a:prstGeom prst="rect">
            <a:avLst/>
          </a:prstGeom>
          <a:gradFill flip="none" rotWithShape="1">
            <a:gsLst>
              <a:gs pos="9000">
                <a:schemeClr val="bg1">
                  <a:lumMod val="85000"/>
                </a:schemeClr>
              </a:gs>
              <a:gs pos="43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445111" y="5739264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41E7FC-B1AD-475D-B4F8-3EE67EF2D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7" t="34336" r="63761" b="32618"/>
          <a:stretch/>
        </p:blipFill>
        <p:spPr>
          <a:xfrm>
            <a:off x="10756669" y="250536"/>
            <a:ext cx="1308100" cy="110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2EFF06-94C5-43C5-A18B-1AE682A06BC4}"/>
              </a:ext>
            </a:extLst>
          </p:cNvPr>
          <p:cNvSpPr/>
          <p:nvPr userDrawn="1"/>
        </p:nvSpPr>
        <p:spPr>
          <a:xfrm>
            <a:off x="2161309" y="0"/>
            <a:ext cx="10030691" cy="3640975"/>
          </a:xfrm>
          <a:prstGeom prst="rect">
            <a:avLst/>
          </a:prstGeom>
          <a:gradFill flip="none" rotWithShape="1">
            <a:gsLst>
              <a:gs pos="9000">
                <a:srgbClr val="B9E1F1"/>
              </a:gs>
              <a:gs pos="43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CDE0AB-7F85-4BBF-8501-54B3F8C859D6}"/>
              </a:ext>
            </a:extLst>
          </p:cNvPr>
          <p:cNvSpPr/>
          <p:nvPr userDrawn="1"/>
        </p:nvSpPr>
        <p:spPr>
          <a:xfrm rot="10800000">
            <a:off x="0" y="3217025"/>
            <a:ext cx="10030691" cy="3640975"/>
          </a:xfrm>
          <a:prstGeom prst="rect">
            <a:avLst/>
          </a:prstGeom>
          <a:gradFill flip="none" rotWithShape="1">
            <a:gsLst>
              <a:gs pos="9000">
                <a:schemeClr val="bg1">
                  <a:lumMod val="85000"/>
                </a:schemeClr>
              </a:gs>
              <a:gs pos="43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891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2ECF8FE-2A36-4EC2-8D7C-B82835C18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791" t="11291" r="44484" b="17190"/>
          <a:stretch/>
        </p:blipFill>
        <p:spPr>
          <a:xfrm>
            <a:off x="10756669" y="3923969"/>
            <a:ext cx="1435331" cy="293403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5AA1B8-2D0F-4912-BD5F-8DCA584F497F}"/>
              </a:ext>
            </a:extLst>
          </p:cNvPr>
          <p:cNvSpPr/>
          <p:nvPr userDrawn="1"/>
        </p:nvSpPr>
        <p:spPr>
          <a:xfrm>
            <a:off x="2161309" y="0"/>
            <a:ext cx="10030691" cy="1745673"/>
          </a:xfrm>
          <a:prstGeom prst="rect">
            <a:avLst/>
          </a:prstGeom>
          <a:gradFill flip="none" rotWithShape="1">
            <a:gsLst>
              <a:gs pos="9000">
                <a:srgbClr val="B9E1F1"/>
              </a:gs>
              <a:gs pos="43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675942-5579-42B8-8291-107FEA6C1D45}"/>
              </a:ext>
            </a:extLst>
          </p:cNvPr>
          <p:cNvSpPr/>
          <p:nvPr userDrawn="1"/>
        </p:nvSpPr>
        <p:spPr>
          <a:xfrm rot="10800000">
            <a:off x="-1" y="5453148"/>
            <a:ext cx="10030691" cy="1404851"/>
          </a:xfrm>
          <a:prstGeom prst="rect">
            <a:avLst/>
          </a:prstGeom>
          <a:gradFill flip="none" rotWithShape="1">
            <a:gsLst>
              <a:gs pos="9000">
                <a:schemeClr val="bg1">
                  <a:lumMod val="85000"/>
                </a:schemeClr>
              </a:gs>
              <a:gs pos="43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445111" y="5739264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25C68B6-61C2-468F-89AB-4B9F7531AA68}" type="slidenum">
              <a:rPr lang="ru-RU" sz="1600" b="1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ru-RU" sz="16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5AD41F6-6C6C-465C-9A5B-1A7B641AA9BE}"/>
              </a:ext>
            </a:extLst>
          </p:cNvPr>
          <p:cNvGrpSpPr/>
          <p:nvPr userDrawn="1"/>
        </p:nvGrpSpPr>
        <p:grpSpPr>
          <a:xfrm>
            <a:off x="10599960" y="353335"/>
            <a:ext cx="1360589" cy="678326"/>
            <a:chOff x="10599960" y="353335"/>
            <a:chExt cx="1360589" cy="678326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00FCD9EA-E281-4B2F-93F7-B75F9BF6FD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599960" y="353335"/>
              <a:ext cx="1224137" cy="521796"/>
            </a:xfrm>
            <a:prstGeom prst="rect">
              <a:avLst/>
            </a:prstGeom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F782C8A7-7BA9-479E-98DE-895C9ECC9A1C}"/>
                </a:ext>
              </a:extLst>
            </p:cNvPr>
            <p:cNvSpPr/>
            <p:nvPr userDrawn="1"/>
          </p:nvSpPr>
          <p:spPr>
            <a:xfrm>
              <a:off x="11029827" y="742351"/>
              <a:ext cx="930722" cy="2893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844083">
                <a:lnSpc>
                  <a:spcPct val="80000"/>
                </a:lnSpc>
              </a:pPr>
              <a:r>
                <a:rPr lang="ru-RU" sz="1600" b="1" dirty="0"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rPr>
                <a:t>ЦИАПС</a:t>
              </a:r>
              <a:endParaRPr lang="ru-RU" sz="16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357214C-2148-4EEE-ACAE-FB5C833A7A34}"/>
              </a:ext>
            </a:extLst>
          </p:cNvPr>
          <p:cNvGrpSpPr/>
          <p:nvPr userDrawn="1"/>
        </p:nvGrpSpPr>
        <p:grpSpPr>
          <a:xfrm>
            <a:off x="8684265" y="137082"/>
            <a:ext cx="1779243" cy="971835"/>
            <a:chOff x="664699" y="137082"/>
            <a:chExt cx="2864111" cy="1564397"/>
          </a:xfrm>
        </p:grpSpPr>
        <p:pic>
          <p:nvPicPr>
            <p:cNvPr id="11" name="Рисунок 10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A0CAC013-BF82-4327-9F02-7D3E591F31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699" y="421840"/>
              <a:ext cx="1123624" cy="1071654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текст, визитка&#10;&#10;Автоматически созданное описание">
              <a:extLst>
                <a:ext uri="{FF2B5EF4-FFF2-40B4-BE49-F238E27FC236}">
                  <a16:creationId xmlns:a16="http://schemas.microsoft.com/office/drawing/2014/main" id="{DA91E7D7-C64A-478E-B807-9FA459F9F9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414" y="137082"/>
              <a:ext cx="1564396" cy="15643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229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34ED36-1849-9A74-3754-0B719612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A53F81-AAEC-1C17-D48A-0ABB31EF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95A61-7710-45E0-AD0B-A7A2CA25BBE7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8F084A-B1F7-F476-D079-F33511BA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903BD8-70C1-8BA2-3A10-15174BE02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605C-03E6-439F-8097-8DDE8A354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28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55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526" y="2106647"/>
            <a:ext cx="108896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Об актуализации Методических рекомендаций Министерства просвещения Российской Федерации </a:t>
            </a:r>
            <a:br>
              <a:rPr lang="ru-RU" sz="3200" b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sz="3200" b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 создании и функционировании </a:t>
            </a:r>
            <a:br>
              <a:rPr lang="ru-RU" sz="3200" b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sz="3200" b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центров «Точка роста» и Школьных </a:t>
            </a:r>
            <a:r>
              <a:rPr lang="ru-RU" sz="3200" b="1" kern="0" dirty="0" err="1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Кванториумов</a:t>
            </a:r>
            <a:endParaRPr lang="ru-RU" altLang="ru-RU" sz="32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/>
            <a:endParaRPr lang="ru-RU" sz="32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21E18C3-F68C-A07A-F86E-905715A7567F}"/>
              </a:ext>
            </a:extLst>
          </p:cNvPr>
          <p:cNvSpPr/>
          <p:nvPr/>
        </p:nvSpPr>
        <p:spPr>
          <a:xfrm>
            <a:off x="651163" y="4572757"/>
            <a:ext cx="108896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Воробьев Михаил Владимирович, </a:t>
            </a:r>
            <a: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начальник управления методологии </a:t>
            </a:r>
            <a:b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и экспертно-организационного сопровождения проектной деятельности</a:t>
            </a:r>
            <a:endParaRPr lang="ru-RU" altLang="ru-RU" sz="2000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/>
            <a:endParaRPr lang="ru-RU" sz="32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91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B68D64-E6E0-418B-B872-8AB061883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118" y="1742531"/>
            <a:ext cx="3370484" cy="49402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80CBD0-CAB1-7B06-64B9-E03C7EA56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576" y="1809422"/>
            <a:ext cx="3397559" cy="4883150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85616" y="16542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Методические рекомендации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0" y="957559"/>
            <a:ext cx="11149781" cy="603279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818F247-B9D0-4FA5-B3D6-9A85D3F7E526}"/>
              </a:ext>
            </a:extLst>
          </p:cNvPr>
          <p:cNvCxnSpPr/>
          <p:nvPr/>
        </p:nvCxnSpPr>
        <p:spPr>
          <a:xfrm>
            <a:off x="5441004" y="1489049"/>
            <a:ext cx="0" cy="53349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id="{52EDD0CE-DB1F-4200-9A50-FCC5FC1AD39B}"/>
              </a:ext>
            </a:extLst>
          </p:cNvPr>
          <p:cNvSpPr/>
          <p:nvPr/>
        </p:nvSpPr>
        <p:spPr>
          <a:xfrm>
            <a:off x="2675429" y="783050"/>
            <a:ext cx="2356877" cy="1350417"/>
          </a:xfrm>
          <a:prstGeom prst="wedgeRoundRectCallout">
            <a:avLst>
              <a:gd name="adj1" fmla="val -52220"/>
              <a:gd name="adj2" fmla="val 6064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Письмо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Министерства просвещения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Российской Федерации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от 31.05.2022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№ ТВ-977/02</a:t>
            </a: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:a16="http://schemas.microsoft.com/office/drawing/2014/main" id="{AD89F453-C49B-4AAF-963D-A9614EE93CB3}"/>
              </a:ext>
            </a:extLst>
          </p:cNvPr>
          <p:cNvSpPr/>
          <p:nvPr/>
        </p:nvSpPr>
        <p:spPr>
          <a:xfrm>
            <a:off x="7887636" y="578408"/>
            <a:ext cx="2226526" cy="1350417"/>
          </a:xfrm>
          <a:prstGeom prst="wedgeRoundRectCallout">
            <a:avLst>
              <a:gd name="adj1" fmla="val -57762"/>
              <a:gd name="adj2" fmla="val 7261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Письмо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Министерства просвещения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Российской Федерации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от 31.05.2022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№ ТВ-976/02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8DFC487-F725-4062-B875-38D35ECDD6F1}"/>
              </a:ext>
            </a:extLst>
          </p:cNvPr>
          <p:cNvSpPr/>
          <p:nvPr/>
        </p:nvSpPr>
        <p:spPr>
          <a:xfrm>
            <a:off x="142817" y="1203217"/>
            <a:ext cx="2412539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000" b="1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образования естественно-научной и технологической направленностей «Точка роста»</a:t>
            </a:r>
            <a:endParaRPr lang="ru-RU" sz="1000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5B1E1F9-2816-40F1-96B5-1FB41B319902}"/>
              </a:ext>
            </a:extLst>
          </p:cNvPr>
          <p:cNvSpPr/>
          <p:nvPr/>
        </p:nvSpPr>
        <p:spPr>
          <a:xfrm>
            <a:off x="5571356" y="1034645"/>
            <a:ext cx="2185928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000" b="1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Детские технопарки </a:t>
            </a:r>
            <a:br>
              <a:rPr lang="ru-RU" sz="1000" b="1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b="1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000" b="1" dirty="0" err="1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000" b="1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на базе общеобразовательных организаций</a:t>
            </a:r>
            <a:endParaRPr lang="ru-RU" sz="1000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0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>
            <a:extLst>
              <a:ext uri="{FF2B5EF4-FFF2-40B4-BE49-F238E27FC236}">
                <a16:creationId xmlns:a16="http://schemas.microsoft.com/office/drawing/2014/main" id="{6A785855-0E3C-B64B-8615-490271AF9C98}"/>
              </a:ext>
            </a:extLst>
          </p:cNvPr>
          <p:cNvSpPr txBox="1">
            <a:spLocks/>
          </p:cNvSpPr>
          <p:nvPr/>
        </p:nvSpPr>
        <p:spPr>
          <a:xfrm>
            <a:off x="178447" y="1536532"/>
            <a:ext cx="10651283" cy="1598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Определяют единые организационные и методические условия создания и общие подходы к функционированию центров «Точка роста», детских технопарков «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» на базе школ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11AF1F-FDB3-CB44-88DF-8713284E2A92}"/>
              </a:ext>
            </a:extLst>
          </p:cNvPr>
          <p:cNvSpPr/>
          <p:nvPr/>
        </p:nvSpPr>
        <p:spPr>
          <a:xfrm>
            <a:off x="159397" y="2977225"/>
            <a:ext cx="3860801" cy="1598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Рекомендуемые положения</a:t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sz="1600" dirty="0">
                <a:solidFill>
                  <a:schemeClr val="tx1"/>
                </a:solidFill>
                <a:latin typeface="Roboto" pitchFamily="2" charset="0"/>
              </a:rPr>
              <a:t>по формированию условий для создания центров «Точка роста», детских технопарков «</a:t>
            </a:r>
            <a:r>
              <a:rPr lang="ru-RU" sz="1600" dirty="0" err="1">
                <a:solidFill>
                  <a:schemeClr val="tx1"/>
                </a:solidFill>
                <a:latin typeface="Roboto" pitchFamily="2" charset="0"/>
              </a:rPr>
              <a:t>Кванториум</a:t>
            </a:r>
            <a:r>
              <a:rPr lang="ru-RU" sz="1600" dirty="0">
                <a:solidFill>
                  <a:schemeClr val="tx1"/>
                </a:solidFill>
                <a:latin typeface="Roboto" pitchFamily="2" charset="0"/>
              </a:rPr>
              <a:t>», оснащению оборудованием, направленностям образовательных программ, организации учебного процесса</a:t>
            </a:r>
            <a:endParaRPr lang="ru-RU" dirty="0">
              <a:solidFill>
                <a:schemeClr val="tx1"/>
              </a:solidFill>
              <a:latin typeface="Roboto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A307E5-AEA2-9143-919D-72D663A3D117}"/>
              </a:ext>
            </a:extLst>
          </p:cNvPr>
          <p:cNvSpPr/>
          <p:nvPr/>
        </p:nvSpPr>
        <p:spPr>
          <a:xfrm>
            <a:off x="4128486" y="2977225"/>
            <a:ext cx="3568024" cy="1396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Порядок создания, </a:t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в том числе с точки зрения нормативных и методических документов и базового комплекса мер (дорожной карты)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1CEDA5-7D7B-0640-8FF9-68530E69FDD3}"/>
              </a:ext>
            </a:extLst>
          </p:cNvPr>
          <p:cNvSpPr/>
          <p:nvPr/>
        </p:nvSpPr>
        <p:spPr>
          <a:xfrm>
            <a:off x="7925808" y="2986417"/>
            <a:ext cx="3568024" cy="1817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Мониторинг </a:t>
            </a:r>
            <a:br>
              <a:rPr lang="ru-RU" b="1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реализации мероприятий по созданию и функционированию центров «Точка роста», </a:t>
            </a:r>
            <a:r>
              <a:rPr lang="ru-RU" sz="1800" dirty="0">
                <a:solidFill>
                  <a:schemeClr val="tx1"/>
                </a:solidFill>
                <a:latin typeface="Roboto" pitchFamily="2" charset="0"/>
              </a:rPr>
              <a:t>детских технопарков «</a:t>
            </a:r>
            <a:r>
              <a:rPr lang="ru-RU" sz="1800" dirty="0" err="1">
                <a:solidFill>
                  <a:schemeClr val="tx1"/>
                </a:solidFill>
                <a:latin typeface="Roboto" pitchFamily="2" charset="0"/>
              </a:rPr>
              <a:t>Кванториум</a:t>
            </a:r>
            <a:r>
              <a:rPr lang="ru-RU" sz="1800" dirty="0">
                <a:solidFill>
                  <a:schemeClr val="tx1"/>
                </a:solidFill>
                <a:latin typeface="Roboto" pitchFamily="2" charset="0"/>
              </a:rPr>
              <a:t>»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, индикаторы, отчетность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820BD76-5D47-044C-B0A8-0871253E6AA6}"/>
              </a:ext>
            </a:extLst>
          </p:cNvPr>
          <p:cNvSpPr/>
          <p:nvPr/>
        </p:nvSpPr>
        <p:spPr>
          <a:xfrm>
            <a:off x="159396" y="5409941"/>
            <a:ext cx="10782301" cy="710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Организационно-методическое сопровождение мероприятий</a:t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Ключевые направления поддержки создаваемых центров «Точка роста» и детских технопарков «</a:t>
            </a:r>
            <a:r>
              <a:rPr lang="ru-RU" dirty="0" err="1">
                <a:solidFill>
                  <a:schemeClr val="tx1"/>
                </a:solidFill>
                <a:latin typeface="Roboto" pitchFamily="2" charset="0"/>
              </a:rPr>
              <a:t>Кванториум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», использования созданной ранее в рамках национального проекта «Образование» инфраструктуры, сопровождения педагогов, организации региональных мероприятий и пр.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7EBD4CE-E16B-B74B-990E-55BA0F499E3B}"/>
              </a:ext>
            </a:extLst>
          </p:cNvPr>
          <p:cNvCxnSpPr>
            <a:cxnSpLocks/>
          </p:cNvCxnSpPr>
          <p:nvPr/>
        </p:nvCxnSpPr>
        <p:spPr>
          <a:xfrm>
            <a:off x="178448" y="2835651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2B1A983-4113-DD40-9811-E53BF7ADA54C}"/>
              </a:ext>
            </a:extLst>
          </p:cNvPr>
          <p:cNvCxnSpPr>
            <a:cxnSpLocks/>
          </p:cNvCxnSpPr>
          <p:nvPr/>
        </p:nvCxnSpPr>
        <p:spPr>
          <a:xfrm>
            <a:off x="4182461" y="2835651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2A75AA0-E822-FA47-9CBE-075679D252A2}"/>
              </a:ext>
            </a:extLst>
          </p:cNvPr>
          <p:cNvCxnSpPr>
            <a:cxnSpLocks/>
          </p:cNvCxnSpPr>
          <p:nvPr/>
        </p:nvCxnSpPr>
        <p:spPr>
          <a:xfrm>
            <a:off x="7950848" y="2835651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4A4F2E-680E-8448-A16A-0F34F347E0C7}"/>
              </a:ext>
            </a:extLst>
          </p:cNvPr>
          <p:cNvCxnSpPr>
            <a:cxnSpLocks/>
          </p:cNvCxnSpPr>
          <p:nvPr/>
        </p:nvCxnSpPr>
        <p:spPr>
          <a:xfrm>
            <a:off x="178448" y="5116571"/>
            <a:ext cx="107632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F8FE1B3-23E0-492B-A609-E5265FE52CD6}"/>
              </a:ext>
            </a:extLst>
          </p:cNvPr>
          <p:cNvSpPr txBox="1">
            <a:spLocks/>
          </p:cNvSpPr>
          <p:nvPr/>
        </p:nvSpPr>
        <p:spPr>
          <a:xfrm>
            <a:off x="85616" y="16542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Методические рекомендации: зачем?</a:t>
            </a:r>
          </a:p>
        </p:txBody>
      </p:sp>
    </p:spTree>
    <p:extLst>
      <p:ext uri="{BB962C8B-B14F-4D97-AF65-F5344CB8AC3E}">
        <p14:creationId xmlns:p14="http://schemas.microsoft.com/office/powerpoint/2010/main" val="209491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820BD76-5D47-044C-B0A8-0871253E6AA6}"/>
              </a:ext>
            </a:extLst>
          </p:cNvPr>
          <p:cNvSpPr/>
          <p:nvPr/>
        </p:nvSpPr>
        <p:spPr>
          <a:xfrm>
            <a:off x="663249" y="1570136"/>
            <a:ext cx="11018677" cy="4720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Актуализация сведений о федеральном операторе</a:t>
            </a:r>
          </a:p>
          <a:p>
            <a:endParaRPr lang="ru-RU" b="1" dirty="0">
              <a:solidFill>
                <a:schemeClr val="tx1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Актуализация подходов к организации повышения квалификации педагогов</a:t>
            </a:r>
          </a:p>
          <a:p>
            <a:endParaRPr lang="ru-RU" b="1" dirty="0">
              <a:solidFill>
                <a:schemeClr val="tx1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Актуализация отдельных положений, требующих уточнения в формулировках</a:t>
            </a:r>
          </a:p>
          <a:p>
            <a:endParaRPr lang="ru-RU" b="1" dirty="0">
              <a:solidFill>
                <a:schemeClr val="tx1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Дополнение рекомендациями по информационному сопровождению представителей образовательных организаций</a:t>
            </a:r>
          </a:p>
          <a:p>
            <a:endParaRPr lang="ru-RU" b="1" dirty="0">
              <a:solidFill>
                <a:schemeClr val="tx1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Актуализация формулировки показателя о повышении квалификации педагогов</a:t>
            </a:r>
          </a:p>
          <a:p>
            <a:endParaRPr lang="ru-RU" b="1" dirty="0">
              <a:solidFill>
                <a:schemeClr val="tx1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Текущий рекомендованный примерный перечень оборудования, средств обучения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F8FE1B3-23E0-492B-A609-E5265FE52CD6}"/>
              </a:ext>
            </a:extLst>
          </p:cNvPr>
          <p:cNvSpPr txBox="1">
            <a:spLocks/>
          </p:cNvSpPr>
          <p:nvPr/>
        </p:nvSpPr>
        <p:spPr>
          <a:xfrm>
            <a:off x="307866" y="25432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изменения в содержании </a:t>
            </a:r>
            <a:br>
              <a:rPr lang="ru-RU" sz="28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методических рекомендаций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3161AF-EF66-4FD4-BE45-16B87AF08EE6}"/>
              </a:ext>
            </a:extLst>
          </p:cNvPr>
          <p:cNvSpPr/>
          <p:nvPr/>
        </p:nvSpPr>
        <p:spPr>
          <a:xfrm>
            <a:off x="367781" y="1570136"/>
            <a:ext cx="366228" cy="4720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Roboto" pitchFamily="2" charset="0"/>
              </a:rPr>
              <a:t>! </a:t>
            </a: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Roboto" pitchFamily="2" charset="0"/>
              </a:rPr>
              <a:t>!</a:t>
            </a: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Roboto" pitchFamily="2" charset="0"/>
              </a:rPr>
              <a:t>!</a:t>
            </a: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Roboto" pitchFamily="2" charset="0"/>
              </a:rPr>
              <a:t>!</a:t>
            </a: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Roboto" pitchFamily="2" charset="0"/>
              </a:rPr>
              <a:t>!</a:t>
            </a: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Roboto" pitchFamily="2" charset="0"/>
              </a:rPr>
              <a:t>!</a:t>
            </a: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  <a:p>
            <a:endParaRPr lang="ru-RU" b="1" dirty="0">
              <a:solidFill>
                <a:srgbClr val="FF0000"/>
              </a:solidFill>
              <a:latin typeface="Roboto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3760A1-C127-4C2E-A020-762362A88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74" y="4916487"/>
            <a:ext cx="1562100" cy="1609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31C5A8-6A9A-7406-0484-00749E03F3F9}"/>
              </a:ext>
            </a:extLst>
          </p:cNvPr>
          <p:cNvSpPr txBox="1"/>
          <p:nvPr/>
        </p:nvSpPr>
        <p:spPr>
          <a:xfrm>
            <a:off x="2184855" y="5269209"/>
            <a:ext cx="24299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ТОЧКА РОСТА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https://disk.yandex.ru/d/seKNsv6xd6wikA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2D3EC3-121E-61B7-70AB-F3DBC1FCD3AC}"/>
              </a:ext>
            </a:extLst>
          </p:cNvPr>
          <p:cNvSpPr txBox="1"/>
          <p:nvPr/>
        </p:nvSpPr>
        <p:spPr>
          <a:xfrm>
            <a:off x="7541726" y="5259684"/>
            <a:ext cx="32977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ШКОЛЬНЫЙ КВАНТОРИУМ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https://disk.yandex.ru/d/YAsRWoePwKXEzQ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29BC66-B263-FEE3-B506-307098CE2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13" y="4935537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75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530116" y="136923"/>
            <a:ext cx="951331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Федеральный оператор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0" y="957559"/>
            <a:ext cx="11149781" cy="603279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530116" y="957559"/>
            <a:ext cx="10619665" cy="423674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1" algn="just"/>
            <a:endParaRPr lang="ru-RU" sz="20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Организационно-техническое, методическое и информационное сопровождение создания в субъектах Российской Федерации Центров «Точка роста» осуществляет </a:t>
            </a:r>
            <a:r>
              <a:rPr lang="ru-RU" sz="2000" b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Федеральное государственное автономное учреждение «Центр просветительских инициатив Министерства просвещения Российской Федерации» (далее – Федеральный оператор). </a:t>
            </a:r>
            <a: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Адрес сайта: http://mpcenter.ru.</a:t>
            </a:r>
          </a:p>
          <a:p>
            <a:pPr algn="just"/>
            <a:endParaRPr lang="ru-RU" sz="2000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Организационно-техническое, методическое и информационное сопровождение создания в субъектах Российской Федерации Школьных </a:t>
            </a:r>
            <a:r>
              <a:rPr lang="ru-RU" sz="2000" kern="0" dirty="0" err="1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Кванториумов</a:t>
            </a:r>
            <a: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осуществляет </a:t>
            </a:r>
            <a:r>
              <a:rPr lang="ru-RU" sz="2000" b="1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Федеральное государственное автономное учреждение «Центр просветительских инициатив Министерства просвещения Российской Федерации» (далее – Федеральный оператор). </a:t>
            </a:r>
            <a:r>
              <a:rPr lang="ru-RU" sz="2000" kern="0" dirty="0">
                <a:solidFill>
                  <a:srgbClr val="37507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Адрес сайта: http://mpcenter.ru.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A4DABE-4D18-3192-E025-6D07781C5E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230"/>
          <a:stretch/>
        </p:blipFill>
        <p:spPr>
          <a:xfrm>
            <a:off x="2258851" y="5118302"/>
            <a:ext cx="6931198" cy="144306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1255F9-FD74-1D6D-BBFE-897D811595E9}"/>
              </a:ext>
            </a:extLst>
          </p:cNvPr>
          <p:cNvSpPr/>
          <p:nvPr/>
        </p:nvSpPr>
        <p:spPr>
          <a:xfrm>
            <a:off x="3752850" y="5839834"/>
            <a:ext cx="2032000" cy="2498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9B6446-83A3-C8E5-3EAE-8B352D545B83}"/>
              </a:ext>
            </a:extLst>
          </p:cNvPr>
          <p:cNvSpPr/>
          <p:nvPr/>
        </p:nvSpPr>
        <p:spPr>
          <a:xfrm>
            <a:off x="2258851" y="6311551"/>
            <a:ext cx="2032000" cy="2498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557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730683" y="1810003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Доля педагогических работников центра «Точка роста», прошедших обучение по программам из реестра программ повышения квалификации </a:t>
            </a:r>
            <a:r>
              <a:rPr lang="ru-RU" sz="2400" strike="sngStrik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оператора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(%).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574241" y="1810003"/>
            <a:ext cx="0" cy="1117347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A83CF05-743A-4CAD-8501-AA7517BDA158}"/>
              </a:ext>
            </a:extLst>
          </p:cNvPr>
          <p:cNvSpPr txBox="1">
            <a:spLocks/>
          </p:cNvSpPr>
          <p:nvPr/>
        </p:nvSpPr>
        <p:spPr>
          <a:xfrm>
            <a:off x="269766" y="25432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Центры «Точка роста», Школьный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Кванториум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</a:t>
            </a:r>
          </a:p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корректировка наименования одного из показателей функционирования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17B7759-76F4-09CC-D58B-A20A3AC731E6}"/>
              </a:ext>
            </a:extLst>
          </p:cNvPr>
          <p:cNvSpPr txBox="1">
            <a:spLocks/>
          </p:cNvSpPr>
          <p:nvPr/>
        </p:nvSpPr>
        <p:spPr>
          <a:xfrm>
            <a:off x="665689" y="3773303"/>
            <a:ext cx="9872006" cy="2122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Доля педагогических работников Школьного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прошедших обучение по программам из реестра программ повышения квалификации </a:t>
            </a:r>
            <a:r>
              <a:rPr lang="ru-RU" sz="2400" strike="sngStrik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оператора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(%).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6C694F-3AB3-BD2E-C1AF-6042ABD40E91}"/>
              </a:ext>
            </a:extLst>
          </p:cNvPr>
          <p:cNvCxnSpPr>
            <a:cxnSpLocks/>
          </p:cNvCxnSpPr>
          <p:nvPr/>
        </p:nvCxnSpPr>
        <p:spPr>
          <a:xfrm flipH="1">
            <a:off x="574241" y="3781509"/>
            <a:ext cx="3803" cy="110799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CC60A51-4848-8537-BF56-BFDCAB9E1085}"/>
              </a:ext>
            </a:extLst>
          </p:cNvPr>
          <p:cNvSpPr txBox="1">
            <a:spLocks/>
          </p:cNvSpPr>
          <p:nvPr/>
        </p:nvSpPr>
        <p:spPr>
          <a:xfrm>
            <a:off x="447566" y="1129461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Центры «Точка роста»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300330D-83E1-51FC-E41D-71E9CE379E85}"/>
              </a:ext>
            </a:extLst>
          </p:cNvPr>
          <p:cNvSpPr txBox="1">
            <a:spLocks/>
          </p:cNvSpPr>
          <p:nvPr/>
        </p:nvSpPr>
        <p:spPr>
          <a:xfrm>
            <a:off x="447566" y="294453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Школьный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Кванториум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A8BBCC95-158D-45C5-4BAC-FE705375C4E1}"/>
              </a:ext>
            </a:extLst>
          </p:cNvPr>
          <p:cNvSpPr txBox="1">
            <a:spLocks/>
          </p:cNvSpPr>
          <p:nvPr/>
        </p:nvSpPr>
        <p:spPr>
          <a:xfrm>
            <a:off x="447566" y="4996929"/>
            <a:ext cx="9810814" cy="1160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0070C0"/>
              </a:buClr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Центр просветительских инициатив (федеральный оператор) 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не осуществляет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деятельность по реализации дополнительных профессиональных программ.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Площадки повышения квалификации педагогов:</a:t>
            </a: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ФГАОУ ДПО «Академия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России»;</a:t>
            </a: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Региональная инфраструктура методического сопровождения (ИРО, ИПК);</a:t>
            </a: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Педагогические вузы, подведомственные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России.</a:t>
            </a:r>
          </a:p>
        </p:txBody>
      </p:sp>
    </p:spTree>
    <p:extLst>
      <p:ext uri="{BB962C8B-B14F-4D97-AF65-F5344CB8AC3E}">
        <p14:creationId xmlns:p14="http://schemas.microsoft.com/office/powerpoint/2010/main" val="2549218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0" y="957559"/>
            <a:ext cx="11149781" cy="603279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342900" y="1155700"/>
            <a:ext cx="10762431" cy="403225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1"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Региональному координатору </a:t>
            </a:r>
            <a:r>
              <a:rPr lang="ru-RU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предусмотреть организацию и проведение региональных обучающих мероприятий для педагогических работников общеобразовательных организаций по работе со средствами обучения и воспитания, оборудованием, которым оснащаются Центры «Точка роста»/Школьные </a:t>
            </a:r>
            <a:r>
              <a:rPr lang="ru-RU" i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том числе с применением иной инфраструктуры национального проекта «Образование», созданной в субъекте Российской Федерации. Обучающие мероприятия рекомендуется планировать в рамках комплексного организационно-методического сопровождения деятельности центров «Точка роста»/Школьных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том числе при необходимости через планирование и реализацию очных дополнительных профессиональных программ.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курсов повышения квалификации по дополнительным профессиональным программам сверх минимальных требований о дополнительном профессиональном образовании по профилю педагогической деятельности не реже чем один раз в три года в соответствии с пунктом 2 части 5 статьи 47 Федерального закона от 29.12.2012 № 273-ФЗ «Об образовании в Российской Федерации» для педагогических работников Центров «Точка роста»/Школьных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может осуществляться Федеральным государственным автономным образовательным учреждением дополнительного профессионального образования «Академия реализации государственной политики и профессионального развития работников образования Министерства просвещения Российской Федерации».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F438D4A-7B1F-CBB2-45EB-64F36DF0C761}"/>
              </a:ext>
            </a:extLst>
          </p:cNvPr>
          <p:cNvSpPr txBox="1">
            <a:spLocks/>
          </p:cNvSpPr>
          <p:nvPr/>
        </p:nvSpPr>
        <p:spPr>
          <a:xfrm>
            <a:off x="269766" y="25432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Центры «Точка роста», Школьный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Кванториум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</a:t>
            </a:r>
          </a:p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уточнение по</a:t>
            </a:r>
            <a:r>
              <a:rPr lang="ru-RU" sz="2000" b="1" dirty="0" err="1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ложений</a:t>
            </a:r>
            <a:r>
              <a:rPr lang="ru-RU" sz="20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части подходов к повышению квалификации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748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0" y="957559"/>
            <a:ext cx="11149781" cy="603279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342900" y="1155700"/>
            <a:ext cx="10762431" cy="321945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1"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Региональному координатору </a:t>
            </a:r>
            <a:r>
              <a:rPr lang="ru-RU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предусмотреть проведение региональных (муниципальных) семинаров/сессий/совещаний для руководящих (педагогических) работников общеобразовательных организаций, в которых создаются Школьные </a:t>
            </a:r>
            <a:r>
              <a:rPr lang="ru-RU" i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Кванториумы</a:t>
            </a:r>
            <a:r>
              <a:rPr lang="ru-RU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вопросам первичного освещения основных направлений реализации национального проекта «Образование», целях и задачах деятельности Школьных </a:t>
            </a:r>
            <a:r>
              <a:rPr lang="ru-RU" i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Кванториумов</a:t>
            </a:r>
            <a:r>
              <a:rPr lang="ru-RU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информационно-методических ресурсах Федерального оператора, региональных методических службах и пр.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подготовке указанных мероприятий целесообразно использовать материалы информационно-методических мероприятий Федерального оператора и иные источники, соответствующие целям деятельности Школьных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настоящим Рекомендациям.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F438D4A-7B1F-CBB2-45EB-64F36DF0C761}"/>
              </a:ext>
            </a:extLst>
          </p:cNvPr>
          <p:cNvSpPr txBox="1">
            <a:spLocks/>
          </p:cNvSpPr>
          <p:nvPr/>
        </p:nvSpPr>
        <p:spPr>
          <a:xfrm>
            <a:off x="269766" y="25432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Центры «Точка роста», Школьный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Кванториум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</a:t>
            </a:r>
          </a:p>
          <a:p>
            <a:pPr marL="0" marR="0" lvl="0" indent="0" algn="just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уточнение по</a:t>
            </a:r>
            <a:r>
              <a:rPr lang="ru-RU" sz="2000" b="1" dirty="0" err="1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ложений</a:t>
            </a:r>
            <a:r>
              <a:rPr lang="ru-RU" sz="20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 информационном сопровождении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E1FE90-7DAF-C269-2B0F-C761FF3EC7D1}"/>
              </a:ext>
            </a:extLst>
          </p:cNvPr>
          <p:cNvSpPr txBox="1"/>
          <p:nvPr/>
        </p:nvSpPr>
        <p:spPr>
          <a:xfrm>
            <a:off x="508000" y="4528841"/>
            <a:ext cx="29400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Информационно-методический канал «Центры «Точка роста»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https://t.me/TR_metod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430301-9380-7F23-CD49-07E81256323D}"/>
              </a:ext>
            </a:extLst>
          </p:cNvPr>
          <p:cNvSpPr txBox="1"/>
          <p:nvPr/>
        </p:nvSpPr>
        <p:spPr>
          <a:xfrm>
            <a:off x="3873499" y="4528841"/>
            <a:ext cx="336631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Информационно-методический канал «Школьные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https://t.me/ScKvant_metod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1FD8B7-BE5D-E721-2582-B9FCB72A2AFC}"/>
              </a:ext>
            </a:extLst>
          </p:cNvPr>
          <p:cNvSpPr txBox="1"/>
          <p:nvPr/>
        </p:nvSpPr>
        <p:spPr>
          <a:xfrm>
            <a:off x="7665267" y="4528841"/>
            <a:ext cx="32639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Информационно-методический канал «Центры «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IT-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куб»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https://t.me/ITcube_metod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405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0" y="957559"/>
            <a:ext cx="11149781" cy="603279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1600" b="1" kern="0" dirty="0">
              <a:solidFill>
                <a:srgbClr val="37507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17DEC1-9707-4A93-95B2-824386221C20}"/>
              </a:ext>
            </a:extLst>
          </p:cNvPr>
          <p:cNvSpPr/>
          <p:nvPr/>
        </p:nvSpPr>
        <p:spPr>
          <a:xfrm>
            <a:off x="342900" y="1155700"/>
            <a:ext cx="10611427" cy="321945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1"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Федеральным оператором разрабатываются и направляются в адрес Региональных координаторов методические материалы по созданию и наполнению специальных разделов «Центр «Точка роста»/ «Детский технопарк «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на сайтах общеобразовательных организаций.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оператор обеспечивает подготовку рекомендаций по формированию информационно-аналитических материалов субъектов Российской Федерации о результатах ежеквартального мониторинга функционирования Центров «Точка роста»/Школьных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создания Центров «Точка роста»/Школьных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далее в ежеквартальном режиме в соответствии со сроками периодического мониторинга реализации региональных проектов «Современная школа» в ГИИС «Электронный бюджет» региональному координатору рекомендуется предусматривать подготовку отчетов о результатах ежеквартального мониторинга показателей деятельности Центров «Точка роста», а также о реализации комплексного плана по формам, рекомендованным Федеральным оператором. 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F438D4A-7B1F-CBB2-45EB-64F36DF0C761}"/>
              </a:ext>
            </a:extLst>
          </p:cNvPr>
          <p:cNvSpPr txBox="1">
            <a:spLocks/>
          </p:cNvSpPr>
          <p:nvPr/>
        </p:nvSpPr>
        <p:spPr>
          <a:xfrm>
            <a:off x="269766" y="254328"/>
            <a:ext cx="9513314" cy="6805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Актуализация отдельных положений,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требующих уточнения в формулировках</a:t>
            </a:r>
          </a:p>
        </p:txBody>
      </p:sp>
    </p:spTree>
    <p:extLst>
      <p:ext uri="{BB962C8B-B14F-4D97-AF65-F5344CB8AC3E}">
        <p14:creationId xmlns:p14="http://schemas.microsoft.com/office/powerpoint/2010/main" val="406295656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971</Words>
  <Application>Microsoft Office PowerPoint</Application>
  <PresentationFormat>Широкоэкранный</PresentationFormat>
  <Paragraphs>88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Сибагатуллина Лейсан</dc:creator>
  <cp:lastModifiedBy>АМР</cp:lastModifiedBy>
  <cp:revision>191</cp:revision>
  <dcterms:created xsi:type="dcterms:W3CDTF">2022-04-20T14:12:11Z</dcterms:created>
  <dcterms:modified xsi:type="dcterms:W3CDTF">2022-06-20T12:53:40Z</dcterms:modified>
</cp:coreProperties>
</file>